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6" r:id="rId7"/>
    <p:sldId id="267" r:id="rId8"/>
    <p:sldId id="276" r:id="rId9"/>
    <p:sldId id="268" r:id="rId10"/>
    <p:sldId id="265" r:id="rId11"/>
    <p:sldId id="260" r:id="rId12"/>
    <p:sldId id="261" r:id="rId13"/>
    <p:sldId id="264" r:id="rId14"/>
    <p:sldId id="262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8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9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849D-43E5-451A-9F1A-1ADAF07E098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5369-CCE8-43FF-81EE-F6C0CAD7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9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k.upm.edu.my/" TargetMode="External"/><Relationship Id="rId2" Type="http://schemas.openxmlformats.org/officeDocument/2006/relationships/hyperlink" Target="https://www.facebook.com/Pusat-Kokurikulum-Dan-Pembangunan-Pelajar-CSDC-UPM-539708512718625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99592"/>
            <a:ext cx="12192000" cy="3172407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Rancangan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Pengajaran</a:t>
            </a:r>
            <a:r>
              <a:rPr lang="en-US" b="1" dirty="0" smtClean="0">
                <a:solidFill>
                  <a:schemeClr val="bg1"/>
                </a:solidFill>
              </a:rPr>
              <a:t> &amp;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Maklumat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Pelajar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-SMP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(smp.upm.edu.my)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31836"/>
            <a:ext cx="9144000" cy="1376265"/>
          </a:xfrm>
        </p:spPr>
        <p:txBody>
          <a:bodyPr/>
          <a:lstStyle/>
          <a:p>
            <a:r>
              <a:rPr lang="en-US" sz="2800" b="1" cap="small" dirty="0"/>
              <a:t>Prof. </a:t>
            </a:r>
            <a:r>
              <a:rPr lang="en-US" sz="2800" b="1" cap="small" dirty="0" err="1"/>
              <a:t>Madya</a:t>
            </a:r>
            <a:r>
              <a:rPr lang="en-US" sz="2800" b="1" cap="small" dirty="0"/>
              <a:t> Dr. Nur Izura </a:t>
            </a:r>
            <a:r>
              <a:rPr lang="en-US" sz="2800" b="1" cap="small" dirty="0" err="1"/>
              <a:t>Binti</a:t>
            </a:r>
            <a:r>
              <a:rPr lang="en-US" sz="2800" b="1" cap="small" dirty="0"/>
              <a:t> </a:t>
            </a:r>
            <a:r>
              <a:rPr lang="en-US" sz="2800" b="1" cap="small" dirty="0" err="1"/>
              <a:t>Udzir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Pengarah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Kokurikulum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Pembangunan </a:t>
            </a:r>
            <a:r>
              <a:rPr lang="en-US" dirty="0" err="1"/>
              <a:t>Pelajar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2598" y="80331"/>
            <a:ext cx="11853333" cy="6667500"/>
            <a:chOff x="172598" y="80331"/>
            <a:chExt cx="11853333" cy="6667500"/>
          </a:xfrm>
        </p:grpSpPr>
        <p:grpSp>
          <p:nvGrpSpPr>
            <p:cNvPr id="4" name="Group 3"/>
            <p:cNvGrpSpPr/>
            <p:nvPr/>
          </p:nvGrpSpPr>
          <p:grpSpPr>
            <a:xfrm>
              <a:off x="172598" y="80331"/>
              <a:ext cx="11853333" cy="6667500"/>
              <a:chOff x="172598" y="80331"/>
              <a:chExt cx="11853333" cy="66675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2598" y="80331"/>
                <a:ext cx="11853333" cy="6667500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>
                <a:off x="4404843" y="4549966"/>
                <a:ext cx="1566299" cy="41864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932145" y="2732182"/>
              <a:ext cx="2181339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Rancangan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Pengajaran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(RP)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695720" y="3305060"/>
              <a:ext cx="2203374" cy="124490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6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5422" y="115677"/>
            <a:ext cx="11728068" cy="6597038"/>
            <a:chOff x="275422" y="115677"/>
            <a:chExt cx="11728068" cy="65970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422" y="115677"/>
              <a:ext cx="11728068" cy="659703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0420054" y="5321147"/>
              <a:ext cx="618847" cy="3305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2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8745" y="209321"/>
            <a:ext cx="11659518" cy="6558479"/>
            <a:chOff x="308745" y="209321"/>
            <a:chExt cx="11659518" cy="6558479"/>
          </a:xfrm>
        </p:grpSpPr>
        <p:grpSp>
          <p:nvGrpSpPr>
            <p:cNvPr id="4" name="Group 3"/>
            <p:cNvGrpSpPr/>
            <p:nvPr/>
          </p:nvGrpSpPr>
          <p:grpSpPr>
            <a:xfrm>
              <a:off x="308745" y="209321"/>
              <a:ext cx="11659518" cy="6558479"/>
              <a:chOff x="308745" y="209321"/>
              <a:chExt cx="11659518" cy="655847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8745" y="209321"/>
                <a:ext cx="11659518" cy="6558479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>
                <a:off x="3435360" y="2588963"/>
                <a:ext cx="773083" cy="29745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55501" y="2677100"/>
              <a:ext cx="1279859" cy="343726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08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….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977"/>
            <a:ext cx="10515600" cy="384018"/>
          </a:xfrm>
        </p:spPr>
        <p:txBody>
          <a:bodyPr>
            <a:normAutofit fontScale="90000"/>
          </a:bodyPr>
          <a:lstStyle/>
          <a:p>
            <a:r>
              <a:rPr lang="en-US" sz="2800" b="1" dirty="0" err="1"/>
              <a:t>Rancangan</a:t>
            </a:r>
            <a:r>
              <a:rPr lang="en-US" sz="2800" b="1" dirty="0"/>
              <a:t> </a:t>
            </a:r>
            <a:r>
              <a:rPr lang="en-US" sz="2800" b="1" dirty="0" err="1"/>
              <a:t>Pengajaran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sebelum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dimasukkan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SMP)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99971"/>
              </p:ext>
            </p:extLst>
          </p:nvPr>
        </p:nvGraphicFramePr>
        <p:xfrm>
          <a:off x="838200" y="1883890"/>
          <a:ext cx="10905781" cy="4843167"/>
        </p:xfrm>
        <a:graphic>
          <a:graphicData uri="http://schemas.openxmlformats.org/drawingml/2006/table">
            <a:tbl>
              <a:tblPr firstRow="1" firstCol="1" bandRow="1"/>
              <a:tblGrid>
                <a:gridCol w="1057418">
                  <a:extLst>
                    <a:ext uri="{9D8B030D-6E8A-4147-A177-3AD203B41FA5}">
                      <a16:colId xmlns:a16="http://schemas.microsoft.com/office/drawing/2014/main" val="3640047142"/>
                    </a:ext>
                  </a:extLst>
                </a:gridCol>
                <a:gridCol w="2131204">
                  <a:extLst>
                    <a:ext uri="{9D8B030D-6E8A-4147-A177-3AD203B41FA5}">
                      <a16:colId xmlns:a16="http://schemas.microsoft.com/office/drawing/2014/main" val="3499524832"/>
                    </a:ext>
                  </a:extLst>
                </a:gridCol>
                <a:gridCol w="2007387">
                  <a:extLst>
                    <a:ext uri="{9D8B030D-6E8A-4147-A177-3AD203B41FA5}">
                      <a16:colId xmlns:a16="http://schemas.microsoft.com/office/drawing/2014/main" val="4082843942"/>
                    </a:ext>
                  </a:extLst>
                </a:gridCol>
                <a:gridCol w="999068">
                  <a:extLst>
                    <a:ext uri="{9D8B030D-6E8A-4147-A177-3AD203B41FA5}">
                      <a16:colId xmlns:a16="http://schemas.microsoft.com/office/drawing/2014/main" val="1353539243"/>
                    </a:ext>
                  </a:extLst>
                </a:gridCol>
                <a:gridCol w="1051014">
                  <a:extLst>
                    <a:ext uri="{9D8B030D-6E8A-4147-A177-3AD203B41FA5}">
                      <a16:colId xmlns:a16="http://schemas.microsoft.com/office/drawing/2014/main" val="2564920761"/>
                    </a:ext>
                  </a:extLst>
                </a:gridCol>
                <a:gridCol w="1720617">
                  <a:extLst>
                    <a:ext uri="{9D8B030D-6E8A-4147-A177-3AD203B41FA5}">
                      <a16:colId xmlns:a16="http://schemas.microsoft.com/office/drawing/2014/main" val="1427377230"/>
                    </a:ext>
                  </a:extLst>
                </a:gridCol>
                <a:gridCol w="924351">
                  <a:extLst>
                    <a:ext uri="{9D8B030D-6E8A-4147-A177-3AD203B41FA5}">
                      <a16:colId xmlns:a16="http://schemas.microsoft.com/office/drawing/2014/main" val="2619246331"/>
                    </a:ext>
                  </a:extLst>
                </a:gridCol>
                <a:gridCol w="1014722">
                  <a:extLst>
                    <a:ext uri="{9D8B030D-6E8A-4147-A177-3AD203B41FA5}">
                      <a16:colId xmlns:a16="http://schemas.microsoft.com/office/drawing/2014/main" val="1631128051"/>
                    </a:ext>
                  </a:extLst>
                </a:gridCol>
              </a:tblGrid>
              <a:tr h="561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Minggu Pembelajaran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Hasil Pembelajaran Kuliah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Penyampaian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(Kuliah/SCL/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Amali)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 Pembelajaran Bersemuka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 Pembelajaran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Penilaian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Catatan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04756"/>
                  </a:ext>
                </a:extLst>
              </a:tr>
              <a:tr h="480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Week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Lesson Outcome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Delivery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Face To Face Learning Hours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Learning Time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28391"/>
                  </a:ext>
                </a:extLst>
              </a:tr>
              <a:tr h="409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 Brainstorming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081101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197032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209442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448356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812033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860460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121492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871671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43804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64419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07023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851626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2615"/>
                  </a:ext>
                </a:extLst>
              </a:tr>
              <a:tr h="26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84172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806767" y="837285"/>
            <a:ext cx="2027104" cy="605924"/>
          </a:xfrm>
          <a:prstGeom prst="wedgeRectCallout">
            <a:avLst>
              <a:gd name="adj1" fmla="val -11594"/>
              <a:gd name="adj2" fmla="val 12202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Rujuk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topik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Kursus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0003316" y="837285"/>
            <a:ext cx="1562560" cy="605924"/>
          </a:xfrm>
          <a:prstGeom prst="wedgeRectCallout">
            <a:avLst>
              <a:gd name="adj1" fmla="val -24285"/>
              <a:gd name="adj2" fmla="val 12384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Rujuk</a:t>
            </a:r>
            <a:r>
              <a:rPr lang="en-US" dirty="0" smtClean="0">
                <a:solidFill>
                  <a:schemeClr val="tx1"/>
                </a:solidFill>
              </a:rPr>
              <a:t> rubric &amp; scoresheet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097398" y="550843"/>
            <a:ext cx="1443210" cy="892366"/>
          </a:xfrm>
          <a:prstGeom prst="wedgeRectCallout">
            <a:avLst>
              <a:gd name="adj1" fmla="val -37005"/>
              <a:gd name="adj2" fmla="val 21015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Nyatakan</a:t>
            </a:r>
            <a:r>
              <a:rPr lang="en-US" dirty="0" smtClean="0">
                <a:solidFill>
                  <a:schemeClr val="tx1"/>
                </a:solidFill>
              </a:rPr>
              <a:t> Jam &amp;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aktiviti</a:t>
            </a:r>
            <a:r>
              <a:rPr lang="en-US" dirty="0" smtClean="0">
                <a:solidFill>
                  <a:schemeClr val="tx1"/>
                </a:solidFill>
              </a:rPr>
              <a:t> SCL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363"/>
            <a:ext cx="10972800" cy="1252728"/>
          </a:xfrm>
        </p:spPr>
        <p:txBody>
          <a:bodyPr/>
          <a:lstStyle/>
          <a:p>
            <a:r>
              <a:rPr lang="en-US" dirty="0" smtClean="0"/>
              <a:t>SINOPSIS KURSUS BAKTI SISWA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5C13B-F5DE-465B-B25C-04644D6978C8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t="9159" r="28586" b="5914"/>
          <a:stretch/>
        </p:blipFill>
        <p:spPr bwMode="auto">
          <a:xfrm>
            <a:off x="347870" y="1162878"/>
            <a:ext cx="5595730" cy="535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7" t="10087" r="29435" b="6319"/>
          <a:stretch/>
        </p:blipFill>
        <p:spPr bwMode="auto">
          <a:xfrm>
            <a:off x="5754756" y="1162878"/>
            <a:ext cx="6072809" cy="535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PENILAIAN DAN RUBRIK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5C13B-F5DE-465B-B25C-04644D6978C8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11245" r="3153" b="51653"/>
          <a:stretch/>
        </p:blipFill>
        <p:spPr bwMode="auto">
          <a:xfrm>
            <a:off x="327990" y="1828800"/>
            <a:ext cx="11608905" cy="367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RUBRIK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5C13B-F5DE-465B-B25C-04644D6978C8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3565" r="34783" b="11537"/>
          <a:stretch/>
        </p:blipFill>
        <p:spPr bwMode="auto">
          <a:xfrm>
            <a:off x="2782957" y="1232452"/>
            <a:ext cx="5834270" cy="496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372"/>
          </a:xfrm>
        </p:spPr>
        <p:txBody>
          <a:bodyPr/>
          <a:lstStyle/>
          <a:p>
            <a:r>
              <a:rPr lang="en-MY" dirty="0" err="1" smtClean="0"/>
              <a:t>Rubrik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5C13B-F5DE-465B-B25C-04644D6978C8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61702"/>
              </p:ext>
            </p:extLst>
          </p:nvPr>
        </p:nvGraphicFramePr>
        <p:xfrm>
          <a:off x="371060" y="1304497"/>
          <a:ext cx="11449880" cy="5051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4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5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 err="1">
                          <a:effectLst/>
                        </a:rPr>
                        <a:t>Aspek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penilaian</a:t>
                      </a:r>
                      <a:endParaRPr lang="en-MY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Gred dan diskripsi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7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MY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Sangat lemah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MY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Lemah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>
                          <a:effectLst/>
                        </a:rPr>
                        <a:t>3</a:t>
                      </a:r>
                      <a:endParaRPr lang="en-MY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 err="1">
                          <a:effectLst/>
                        </a:rPr>
                        <a:t>Memuaskan</a:t>
                      </a:r>
                      <a:endParaRPr lang="en-MY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n-MY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Baik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MY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Sangat baik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0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EKSPRESI DIRI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Tidak berkeyakinan diri untuk melakukan suatu kerja. 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Sangat mementingkan diri.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Tidak sedar akan kebolehan dan potensi diri.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342900" marR="1524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Kurang keyakinan diri untuk melakukan suatu kerja. 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1524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Mementingkan  diri sendiri.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1524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Hanya dapat menyedari kebaikan diri apabila dibangkitkan oleh orang lain.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97790" marR="0" indent="-13271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Kadang kala: </a:t>
                      </a:r>
                      <a:endParaRPr lang="en-MY" sz="800">
                        <a:effectLst/>
                      </a:endParaRPr>
                    </a:p>
                    <a:p>
                      <a:pPr marL="97790" marR="0" indent="-13271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MY" sz="800">
                        <a:effectLst/>
                      </a:endParaRPr>
                    </a:p>
                    <a:p>
                      <a:pPr marL="342900" marR="1397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Menunjukkan keyakinan diri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1397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Menerima persepsi orang lain terhadap diri.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1397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Memberi dan menerima pujian serta maklum balas.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12700" marR="0" indent="-7747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Kerap kali: </a:t>
                      </a:r>
                      <a:endParaRPr lang="en-MY" sz="800">
                        <a:effectLst/>
                      </a:endParaRPr>
                    </a:p>
                    <a:p>
                      <a:pPr marL="12700" marR="0" indent="-7747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MY" sz="8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Menunjukkan keyakinan diri. 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Menerima persepsi orang lain terhadap diri dengan hati terbuka.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Memberi dan menerima pujian serta maklum balas secara rasional.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98425" marR="0" indent="-13271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Sentiasa: </a:t>
                      </a:r>
                      <a:endParaRPr lang="en-MY" sz="800">
                        <a:effectLst/>
                      </a:endParaRPr>
                    </a:p>
                    <a:p>
                      <a:pPr marL="98425" marR="0" indent="-13271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MY" sz="800">
                        <a:effectLst/>
                      </a:endParaRPr>
                    </a:p>
                    <a:p>
                      <a:pPr marL="342900" marR="7239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Menampilkan keyakinan diri yang tinggi.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7239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Menerima persepsi orang lain terhadap diri dengan hati terbuka.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7239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Memberi dan menerima pujian serta maklum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33985" marR="0" indent="-13398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82650" algn="r"/>
                        </a:tabLst>
                      </a:pPr>
                      <a:r>
                        <a:rPr lang="en-GB" sz="800">
                          <a:effectLst/>
                        </a:rPr>
                        <a:t> 	balas  membina. </a:t>
                      </a:r>
                      <a:endParaRPr lang="en-MY" sz="800">
                        <a:effectLst/>
                      </a:endParaRPr>
                    </a:p>
                    <a:p>
                      <a:pPr marL="342900" marR="7239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Mempengaruhi orang lain, mampu menarik perhatian dan memberi tunjuk ajar.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BERETIKA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Memerlukan bimbingan untuk mengamalkan sikap beretika semasa menjalankan tanggungjawab terhadap masyarakat. 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Kurang mengamalkan sikap beretika semasa menjalankan tanggungjawab terhadap masyarakat. 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635" marR="2286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Mengamalkan sikap beretika semasa menjalankan tanggungjawab terhadap masyarakat tetapi kadang kala meletakkan kepentingan diri terlebih dahulu. 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635" marR="3302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Kerap mengamalkan sikap beretika semasa menjalankan tanggungjawab terhadap masyarakat. 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635" marR="1079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Sentiasa mengamalkan dan menggalakkan sikap beretika semasa menjalankan tanggungjawab terhadap masyarakat. 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MEMBINA HUBUNGAN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Tidak berkebolehan untuk bekerja dalam pasukan.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Kurang berkebolehan untuk: </a:t>
                      </a:r>
                      <a:endParaRPr lang="en-MY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MY" sz="800">
                        <a:effectLst/>
                      </a:endParaRPr>
                    </a:p>
                    <a:p>
                      <a:pPr marL="342900" marR="1016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Kerja berpasukan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1016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Bekerjasama dalam mencapai permuafakatan berkenaan sesuatu isu.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10795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Berkebolehan yang memuaskan  untuk:   </a:t>
                      </a:r>
                      <a:endParaRPr lang="en-MY" sz="800">
                        <a:effectLst/>
                      </a:endParaRPr>
                    </a:p>
                    <a:p>
                      <a:pPr marL="0" marR="10795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MY" sz="800">
                        <a:effectLst/>
                      </a:endParaRPr>
                    </a:p>
                    <a:p>
                      <a:pPr marL="193675" marR="107950" indent="-22860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1. Kerja berpasukan </a:t>
                      </a:r>
                      <a:endParaRPr lang="en-MY" sz="800">
                        <a:effectLst/>
                      </a:endParaRPr>
                    </a:p>
                    <a:p>
                      <a:pPr marL="79375" marR="0" indent="-11430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2. Bekerjasama dalam mencapai permuafakatan berkenaan sesuatu isu.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Berkebolehan dengan baik untuk: </a:t>
                      </a:r>
                      <a:endParaRPr lang="en-MY" sz="800">
                        <a:effectLst/>
                      </a:endParaRPr>
                    </a:p>
                    <a:p>
                      <a:pPr marL="9779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MY" sz="800">
                        <a:effectLst/>
                      </a:endParaRPr>
                    </a:p>
                    <a:p>
                      <a:pPr marL="342900" marR="98425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Kerja berpasukan 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98425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Bekerjasama dalam mencapai kata sepakat berkenaan sesuatu isu.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Berkebolehan tinggi untuk: </a:t>
                      </a:r>
                      <a:endParaRPr lang="en-MY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MY" sz="800">
                        <a:effectLst/>
                      </a:endParaRPr>
                    </a:p>
                    <a:p>
                      <a:pPr marL="342900" marR="7239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Kerja berpasukan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72390" lvl="0" indent="-342900" fontAlgn="base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</a:pPr>
                      <a:r>
                        <a:rPr lang="en-GB" sz="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Bekerjasama dalam mencapai permuafakatan berkenaan sesuatu isu. </a:t>
                      </a:r>
                      <a:endParaRPr lang="en-MY" sz="8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280" marR="362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KERTAS KERJA – </a:t>
                      </a:r>
                      <a:endParaRPr lang="en-MY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ETIKA KERJA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Tidak mengamalkan budaya kerja yang baik seperti berakhlak, menepati waktu, cekap, berhemah dan produktif di tempat kerja dan mempunyai masalah disiplin semasa menjalankan tugasan.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635" marR="1968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Kurang mengamalkan budaya kerja yang baik seperti berakhlak, menepati waktu, cekap, berhemah dan produktif di tempat kerja.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1270" marR="2667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Mengamalkan budaya kerja yang baik seperti berakhlak, menepati waktu, cekap, produktif dan berhemah di tempat kerja secara umum.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1270" marR="1905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</a:rPr>
                        <a:t>Mengamalkan budaya kerja yang baik seperti berakhlak, menepati waktu, cekap, produktif dan berhemah di tempat kerja pada kebanyakan masa. </a:t>
                      </a:r>
                      <a:endParaRPr lang="en-MY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tc>
                  <a:txBody>
                    <a:bodyPr/>
                    <a:lstStyle/>
                    <a:p>
                      <a:pPr marL="1270" marR="1968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 err="1">
                          <a:effectLst/>
                        </a:rPr>
                        <a:t>Sentiasa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mengamalkan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budaya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kerja</a:t>
                      </a:r>
                      <a:r>
                        <a:rPr lang="en-GB" sz="800" dirty="0">
                          <a:effectLst/>
                        </a:rPr>
                        <a:t> yang </a:t>
                      </a:r>
                      <a:r>
                        <a:rPr lang="en-GB" sz="800" dirty="0" err="1">
                          <a:effectLst/>
                        </a:rPr>
                        <a:t>sangat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baik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seperti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berakhlak</a:t>
                      </a:r>
                      <a:r>
                        <a:rPr lang="en-GB" sz="800" dirty="0">
                          <a:effectLst/>
                        </a:rPr>
                        <a:t>, </a:t>
                      </a:r>
                      <a:r>
                        <a:rPr lang="en-GB" sz="800" dirty="0" err="1">
                          <a:effectLst/>
                        </a:rPr>
                        <a:t>menepati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waktu</a:t>
                      </a:r>
                      <a:r>
                        <a:rPr lang="en-GB" sz="800" dirty="0">
                          <a:effectLst/>
                        </a:rPr>
                        <a:t>, </a:t>
                      </a:r>
                      <a:r>
                        <a:rPr lang="en-GB" sz="800" dirty="0" err="1">
                          <a:effectLst/>
                        </a:rPr>
                        <a:t>cekap</a:t>
                      </a:r>
                      <a:r>
                        <a:rPr lang="en-GB" sz="800" dirty="0">
                          <a:effectLst/>
                        </a:rPr>
                        <a:t>, </a:t>
                      </a:r>
                      <a:r>
                        <a:rPr lang="en-GB" sz="800" dirty="0" err="1">
                          <a:effectLst/>
                        </a:rPr>
                        <a:t>produktif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dan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berhemah</a:t>
                      </a:r>
                      <a:r>
                        <a:rPr lang="en-GB" sz="800" dirty="0">
                          <a:effectLst/>
                        </a:rPr>
                        <a:t> di </a:t>
                      </a:r>
                      <a:r>
                        <a:rPr lang="en-GB" sz="800" dirty="0" err="1">
                          <a:effectLst/>
                        </a:rPr>
                        <a:t>tempat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kerja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pada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setiap</a:t>
                      </a:r>
                      <a:r>
                        <a:rPr lang="en-GB" sz="800" dirty="0">
                          <a:effectLst/>
                        </a:rPr>
                        <a:t> masa. </a:t>
                      </a:r>
                      <a:endParaRPr lang="en-MY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0" marR="362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8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127" y="1940766"/>
            <a:ext cx="9877777" cy="4415583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b="1" dirty="0" smtClean="0">
              <a:solidFill>
                <a:srgbClr val="C00000"/>
              </a:solidFill>
              <a:hlinkClick r:id="rId2"/>
            </a:endParaRPr>
          </a:p>
          <a:p>
            <a:pPr marL="301943" lvl="1" indent="0">
              <a:buNone/>
            </a:pPr>
            <a:endParaRPr lang="en-US" b="1" dirty="0">
              <a:solidFill>
                <a:srgbClr val="C00000"/>
              </a:solidFill>
              <a:hlinkClick r:id="rId2"/>
            </a:endParaRPr>
          </a:p>
          <a:p>
            <a:pPr marL="301943" lvl="1" indent="0">
              <a:buNone/>
            </a:pPr>
            <a:r>
              <a:rPr lang="en-US" b="1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en-US" b="1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rgbClr val="C00000"/>
                </a:solidFill>
                <a:hlinkClick r:id="rId2"/>
              </a:rPr>
              <a:t>www.facebook.com/</a:t>
            </a:r>
            <a:r>
              <a:rPr lang="en-US" b="1" dirty="0">
                <a:solidFill>
                  <a:srgbClr val="C00000"/>
                </a:solidFill>
              </a:rPr>
              <a:t>Pusat </a:t>
            </a:r>
            <a:r>
              <a:rPr lang="en-US" b="1" dirty="0" err="1">
                <a:solidFill>
                  <a:srgbClr val="C00000"/>
                </a:solidFill>
              </a:rPr>
              <a:t>Kokurikulum</a:t>
            </a:r>
            <a:r>
              <a:rPr lang="en-US" b="1" dirty="0">
                <a:solidFill>
                  <a:srgbClr val="C00000"/>
                </a:solidFill>
              </a:rPr>
              <a:t> Dan Pembangunan </a:t>
            </a:r>
            <a:r>
              <a:rPr lang="en-US" b="1" dirty="0" err="1">
                <a:solidFill>
                  <a:srgbClr val="C00000"/>
                </a:solidFill>
              </a:rPr>
              <a:t>Pelajar</a:t>
            </a:r>
            <a:r>
              <a:rPr lang="en-US" b="1" dirty="0">
                <a:solidFill>
                  <a:srgbClr val="C00000"/>
                </a:solidFill>
              </a:rPr>
              <a:t> - CSDC </a:t>
            </a:r>
            <a:r>
              <a:rPr lang="en-US" b="1" dirty="0" smtClean="0">
                <a:solidFill>
                  <a:srgbClr val="C00000"/>
                </a:solidFill>
              </a:rPr>
              <a:t>UPM</a:t>
            </a:r>
          </a:p>
          <a:p>
            <a:pPr marL="301943" lvl="1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301943" lvl="1" indent="0">
              <a:buNone/>
            </a:pPr>
            <a:r>
              <a:rPr lang="en-US" b="1" dirty="0" smtClean="0"/>
              <a:t>WEBSITE: </a:t>
            </a:r>
            <a:r>
              <a:rPr lang="en-US" b="1" dirty="0" smtClean="0">
                <a:hlinkClick r:id="rId3"/>
              </a:rPr>
              <a:t>www.pkk.upm.edu.my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Contact: +603 </a:t>
            </a:r>
            <a:r>
              <a:rPr lang="en-US" b="1" dirty="0" smtClean="0"/>
              <a:t>9769 </a:t>
            </a:r>
            <a:r>
              <a:rPr lang="en-US" b="1" dirty="0" smtClean="0"/>
              <a:t>8558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BE5B-8FC5-4F25-9BE2-4C7A3E2688D8}" type="slidenum">
              <a:rPr lang="en-MY" smtClean="0"/>
              <a:pPr/>
              <a:t>19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127" y="349213"/>
            <a:ext cx="10905930" cy="94183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lang="en-MY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t="9417" r="1525" b="5392"/>
          <a:stretch/>
        </p:blipFill>
        <p:spPr>
          <a:xfrm>
            <a:off x="6128657" y="3310978"/>
            <a:ext cx="5638802" cy="29500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89" y="1555732"/>
            <a:ext cx="2343150" cy="89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17" y="178336"/>
            <a:ext cx="11600761" cy="65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AF489-0706-49C0-AAA0-BB95BE49200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459" y="2906728"/>
            <a:ext cx="73425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600" b="1" dirty="0">
                <a:latin typeface="Times New Roman"/>
                <a:cs typeface="Times New Roman"/>
              </a:rPr>
              <a:t>Thank </a:t>
            </a:r>
            <a:r>
              <a:rPr lang="en-US" sz="6600" b="1" dirty="0" smtClean="0">
                <a:latin typeface="Times New Roman"/>
                <a:cs typeface="Times New Roman"/>
              </a:rPr>
              <a:t>You</a:t>
            </a:r>
          </a:p>
        </p:txBody>
      </p:sp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732643" cy="437606"/>
          </a:xfrm>
          <a:prstGeom prst="rect">
            <a:avLst/>
          </a:prstGeom>
        </p:spPr>
      </p:pic>
      <p:pic>
        <p:nvPicPr>
          <p:cNvPr id="2050" name="Picture 2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85" y="2253341"/>
            <a:ext cx="4126369" cy="41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1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3519" y="156301"/>
            <a:ext cx="11659518" cy="6558479"/>
            <a:chOff x="273519" y="156301"/>
            <a:chExt cx="11659518" cy="65584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519" y="156301"/>
              <a:ext cx="11659518" cy="655847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73519" y="2721165"/>
              <a:ext cx="1279859" cy="24237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2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649" y="199604"/>
            <a:ext cx="11648500" cy="6552282"/>
            <a:chOff x="205649" y="199604"/>
            <a:chExt cx="11648500" cy="65522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649" y="199604"/>
              <a:ext cx="11648500" cy="655228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7004825" y="2743198"/>
              <a:ext cx="1279859" cy="77118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5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598" y="80331"/>
            <a:ext cx="11853333" cy="6667500"/>
            <a:chOff x="172598" y="80331"/>
            <a:chExt cx="11853333" cy="6667500"/>
          </a:xfrm>
        </p:grpSpPr>
        <p:grpSp>
          <p:nvGrpSpPr>
            <p:cNvPr id="4" name="Group 3"/>
            <p:cNvGrpSpPr/>
            <p:nvPr/>
          </p:nvGrpSpPr>
          <p:grpSpPr>
            <a:xfrm>
              <a:off x="172598" y="80331"/>
              <a:ext cx="11853333" cy="6667500"/>
              <a:chOff x="172598" y="80331"/>
              <a:chExt cx="11853333" cy="66675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2598" y="80331"/>
                <a:ext cx="11853333" cy="6667500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>
                <a:off x="5682801" y="4538949"/>
                <a:ext cx="949354" cy="41864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499952" y="2952416"/>
              <a:ext cx="3580481" cy="1586533"/>
              <a:chOff x="6499952" y="2952416"/>
              <a:chExt cx="3580481" cy="158653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899094" y="2952416"/>
                <a:ext cx="2181339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</a:rPr>
                  <a:t>Padanan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CO-PO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>
                <a:off x="6499952" y="3305060"/>
                <a:ext cx="1399142" cy="12338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01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3481"/>
            <a:ext cx="11717867" cy="6591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25378" y="5078776"/>
            <a:ext cx="396608" cy="3084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28770" y="5255046"/>
            <a:ext cx="396608" cy="4388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12157" y="3271905"/>
            <a:ext cx="218133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Padanan</a:t>
            </a:r>
            <a:r>
              <a:rPr lang="en-US" sz="2400" b="1" dirty="0" smtClean="0">
                <a:solidFill>
                  <a:srgbClr val="FF0000"/>
                </a:solidFill>
              </a:rPr>
              <a:t> CO-PO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29610" y="3733570"/>
            <a:ext cx="1773715" cy="11248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2328" y="3733570"/>
            <a:ext cx="664480" cy="11248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882"/>
          </a:xfrm>
        </p:spPr>
        <p:txBody>
          <a:bodyPr/>
          <a:lstStyle/>
          <a:p>
            <a:r>
              <a:rPr lang="en-US" b="1" dirty="0" err="1"/>
              <a:t>Padanan</a:t>
            </a:r>
            <a:r>
              <a:rPr lang="en-US" b="1" dirty="0"/>
              <a:t> </a:t>
            </a:r>
            <a:r>
              <a:rPr lang="en-US" b="1" dirty="0" smtClean="0"/>
              <a:t>CO-PO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10733" r="19597" b="8559"/>
          <a:stretch/>
        </p:blipFill>
        <p:spPr bwMode="auto">
          <a:xfrm>
            <a:off x="838200" y="1498293"/>
            <a:ext cx="6807433" cy="51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51603" y="2456761"/>
            <a:ext cx="716096" cy="39550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67699" y="2456761"/>
            <a:ext cx="716096" cy="39550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16257"/>
              </p:ext>
            </p:extLst>
          </p:nvPr>
        </p:nvGraphicFramePr>
        <p:xfrm>
          <a:off x="8473355" y="2105275"/>
          <a:ext cx="240639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91">
                  <a:extLst>
                    <a:ext uri="{9D8B030D-6E8A-4147-A177-3AD203B41FA5}">
                      <a16:colId xmlns:a16="http://schemas.microsoft.com/office/drawing/2014/main" val="4128087151"/>
                    </a:ext>
                  </a:extLst>
                </a:gridCol>
                <a:gridCol w="1046602">
                  <a:extLst>
                    <a:ext uri="{9D8B030D-6E8A-4147-A177-3AD203B41FA5}">
                      <a16:colId xmlns:a16="http://schemas.microsoft.com/office/drawing/2014/main" val="3310498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Ayat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45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….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15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(P)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8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(CTPS)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35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(CS)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0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(TS)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4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(EM)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35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(LL)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6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(KK)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3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(LS)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08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…. (NS)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771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1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415"/>
            <a:ext cx="109728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sz="3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HASIL PEMBELAJARAN (LO) DAN KEMAHIRAN INSANIAH (KI) BERDASARKAN TERAS</a:t>
            </a: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5C13B-F5DE-465B-B25C-04644D6978C8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93304" y="1628361"/>
          <a:ext cx="970059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Bil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Teras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Hasil Pembelajaran (LO)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Kemahiran Insaniah</a:t>
                      </a:r>
                      <a:endParaRPr lang="en-MY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(KI)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Kebudayaan</a:t>
                      </a:r>
                      <a:r>
                        <a:rPr lang="en-US" sz="1100" dirty="0">
                          <a:effectLst/>
                        </a:rPr>
                        <a:t> (QKB)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PO2, PO5, PO6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TS, EM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Khidmat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Komuniti</a:t>
                      </a:r>
                      <a:r>
                        <a:rPr lang="en-US" sz="1100" dirty="0">
                          <a:effectLst/>
                        </a:rPr>
                        <a:t> (QKK)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PO5, PO6, PO9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TS, EM, LS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Sukan</a:t>
                      </a:r>
                      <a:r>
                        <a:rPr lang="en-US" sz="1100" dirty="0">
                          <a:effectLst/>
                        </a:rPr>
                        <a:t> (QKS) 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PO2, PO5, PO6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TS, EM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Kesukarelawan (QKU)</a:t>
                      </a:r>
                      <a:endParaRPr lang="en-MY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PO2, PO5, PO6, PO9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TS, EM, LS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Daya Usaha dan Inovasi (QKI)</a:t>
                      </a:r>
                      <a:endParaRPr lang="en-MY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PO2, PO3, PO7, PO8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CTPS, LL, KK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Kepimpinan (QKW)</a:t>
                      </a:r>
                      <a:endParaRPr lang="en-MY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PO2, PO5, PO6, PO9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TS, EM, LS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Pengucapan Awam (QKT)</a:t>
                      </a:r>
                      <a:endParaRPr lang="en-MY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PO4, PO5, PO6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CS, TS, EM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Keusahawanan (QKH)</a:t>
                      </a:r>
                      <a:endParaRPr lang="en-MY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PO2, PO4, PO8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CS, KK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65608" y="4760844"/>
          <a:ext cx="8382242" cy="1670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6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Hasil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Pembelajaran</a:t>
                      </a:r>
                      <a:r>
                        <a:rPr lang="en-US" sz="1000" dirty="0">
                          <a:effectLst/>
                        </a:rPr>
                        <a:t> (LO)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Kemahiran Insaniah</a:t>
                      </a:r>
                      <a:endParaRPr lang="en-MY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(KI)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Keterangan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PO2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Kemahiran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teknikal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dirty="0" err="1">
                          <a:effectLst/>
                        </a:rPr>
                        <a:t>praktikal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dirty="0" err="1">
                          <a:effectLst/>
                        </a:rPr>
                        <a:t>psikomotor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PO3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CTPS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Kemahiran berfikir dan pendekatan saintifik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PO4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Kemahiran berkomunikasi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PO5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TS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Kemahiran sosial dan bertanggungjawab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PO6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Profesionalisme, nilai, sikap dan etika 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PO7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LL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Pendidikan sepanjang hayat dan pengurusan informasi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PO8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KK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Kemahiran pengurusan dan keusahawanan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PO9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LS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Kemahiran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kepemimpinan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ms-MY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ms-MY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ms-MY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ms-MY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ms-MY" sz="7300" b="1" dirty="0" smtClean="0">
                <a:solidFill>
                  <a:schemeClr val="tx1"/>
                </a:solidFill>
                <a:ea typeface="ＭＳ Ｐゴシック" pitchFamily="34" charset="-128"/>
              </a:rPr>
              <a:t>ACTIVITY</a:t>
            </a:r>
            <a:r>
              <a:rPr lang="en-US" altLang="ms-MY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ms-MY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ms-MY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ms-MY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ms-MY" dirty="0" smtClean="0">
                <a:solidFill>
                  <a:schemeClr val="tx1"/>
                </a:solidFill>
                <a:ea typeface="ＭＳ Ｐゴシック" pitchFamily="34" charset="-128"/>
              </a:rPr>
              <a:t>Mapping between CO and PO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ms-MY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endParaRPr lang="en-US" altLang="ms-MY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ms-MY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ms-MY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726</Words>
  <Application>Microsoft Office PowerPoint</Application>
  <PresentationFormat>Widescreen</PresentationFormat>
  <Paragraphs>316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Rancangan Pengajaran &amp;  Sistem Maklumat Pelajar e-SMP (smp.upm.edu.my)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Padanan CO-PO</vt:lpstr>
      <vt:lpstr>HASIL PEMBELAJARAN (LO) DAN KEMAHIRAN INSANIAH (KI) BERDASARKAN TERAS </vt:lpstr>
      <vt:lpstr>  ACTIVITY  Mapping between CO and PO</vt:lpstr>
      <vt:lpstr>PowerPoint Presentation</vt:lpstr>
      <vt:lpstr>PowerPoint Presentation</vt:lpstr>
      <vt:lpstr>PowerPoint Presentation</vt:lpstr>
      <vt:lpstr>Tetapi SEBELUM itu…. </vt:lpstr>
      <vt:lpstr>Rancangan Pengajaran (sebelum dimasukkan ke dalam SMP)</vt:lpstr>
      <vt:lpstr>SINOPSIS KURSUS BAKTI SISWA</vt:lpstr>
      <vt:lpstr>PENILAIAN DAN RUBRIK</vt:lpstr>
      <vt:lpstr>RUBRIK</vt:lpstr>
      <vt:lpstr>Rubrik</vt:lpstr>
      <vt:lpstr>ADDITIONAL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E-SMP</dc:title>
  <dc:creator>Nur Izura</dc:creator>
  <cp:lastModifiedBy>Nur Izura</cp:lastModifiedBy>
  <cp:revision>17</cp:revision>
  <dcterms:created xsi:type="dcterms:W3CDTF">2019-08-20T12:18:53Z</dcterms:created>
  <dcterms:modified xsi:type="dcterms:W3CDTF">2019-08-22T10:07:16Z</dcterms:modified>
</cp:coreProperties>
</file>